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6D5D65-8A8A-FD42-BFE4-55269A95E6FC}"/>
              </a:ext>
            </a:extLst>
          </p:cNvPr>
          <p:cNvSpPr>
            <a:spLocks noGrp="1"/>
          </p:cNvSpPr>
          <p:nvPr>
            <p:ph type="subTitle" idx="1"/>
          </p:nvPr>
        </p:nvSpPr>
        <p:spPr>
          <a:xfrm>
            <a:off x="416719" y="309563"/>
            <a:ext cx="11418094" cy="6286499"/>
          </a:xfrm>
        </p:spPr>
        <p:txBody>
          <a:bodyPr>
            <a:noAutofit/>
          </a:bodyPr>
          <a:lstStyle/>
          <a:p>
            <a:r>
              <a:rPr lang="hi-IN" sz="5400" b="1">
                <a:solidFill>
                  <a:srgbClr val="00B0F0"/>
                </a:solidFill>
              </a:rPr>
              <a:t>प्रा. सुनील ए. बिराजदार  </a:t>
            </a:r>
            <a:endParaRPr lang="en-US" sz="5400" b="1">
              <a:solidFill>
                <a:srgbClr val="00B0F0"/>
              </a:solidFill>
            </a:endParaRPr>
          </a:p>
          <a:p>
            <a:r>
              <a:rPr lang="hi-IN" sz="4800" b="1">
                <a:solidFill>
                  <a:srgbClr val="00B0F0"/>
                </a:solidFill>
              </a:rPr>
              <a:t>राज्यशास्त्र विभाग प्रमुख </a:t>
            </a:r>
            <a:endParaRPr lang="en-US" sz="4800" b="1">
              <a:solidFill>
                <a:srgbClr val="00B0F0"/>
              </a:solidFill>
            </a:endParaRPr>
          </a:p>
          <a:p>
            <a:r>
              <a:rPr lang="hi-IN" sz="4800" b="1">
                <a:solidFill>
                  <a:srgbClr val="00B0F0"/>
                </a:solidFill>
              </a:rPr>
              <a:t>श्री छत्रपती शिवाजी महाविद्यालय उमरगा    </a:t>
            </a:r>
            <a:endParaRPr lang="en-US" sz="4800" b="1">
              <a:solidFill>
                <a:srgbClr val="00B0F0"/>
              </a:solidFill>
            </a:endParaRPr>
          </a:p>
          <a:p>
            <a:endParaRPr lang="en-US" sz="4800" b="1">
              <a:solidFill>
                <a:srgbClr val="00B0F0"/>
              </a:solidFill>
            </a:endParaRPr>
          </a:p>
          <a:p>
            <a:endParaRPr lang="en-US" sz="4800" b="1">
              <a:solidFill>
                <a:srgbClr val="00B0F0"/>
              </a:solidFill>
            </a:endParaRPr>
          </a:p>
          <a:p>
            <a:r>
              <a:rPr lang="hi-IN" sz="4800" b="1">
                <a:solidFill>
                  <a:srgbClr val="00B0F0"/>
                </a:solidFill>
              </a:rPr>
              <a:t>“</a:t>
            </a:r>
            <a:r>
              <a:rPr lang="hi-IN" sz="5400" b="1">
                <a:solidFill>
                  <a:srgbClr val="00B0F0"/>
                </a:solidFill>
              </a:rPr>
              <a:t> राज्यशास्त्राच्या मूलभूत संकल्पना”</a:t>
            </a:r>
            <a:endParaRPr lang="en-US" sz="5400" b="1">
              <a:solidFill>
                <a:srgbClr val="00B0F0"/>
              </a:solidFill>
            </a:endParaRPr>
          </a:p>
        </p:txBody>
      </p:sp>
    </p:spTree>
    <p:extLst>
      <p:ext uri="{BB962C8B-B14F-4D97-AF65-F5344CB8AC3E}">
        <p14:creationId xmlns:p14="http://schemas.microsoft.com/office/powerpoint/2010/main" val="80776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89AB18-5093-6243-ACE3-8D7F462E5D7A}"/>
              </a:ext>
            </a:extLst>
          </p:cNvPr>
          <p:cNvSpPr>
            <a:spLocks noGrp="1"/>
          </p:cNvSpPr>
          <p:nvPr>
            <p:ph sz="quarter" idx="13"/>
          </p:nvPr>
        </p:nvSpPr>
        <p:spPr>
          <a:xfrm>
            <a:off x="440531" y="363141"/>
            <a:ext cx="11310937" cy="6131717"/>
          </a:xfrm>
        </p:spPr>
        <p:txBody>
          <a:bodyPr>
            <a:noAutofit/>
          </a:bodyPr>
          <a:lstStyle/>
          <a:p>
            <a:r>
              <a:rPr lang="hi-IN" sz="5400" b="1">
                <a:solidFill>
                  <a:srgbClr val="00B0F0"/>
                </a:solidFill>
              </a:rPr>
              <a:t>राज्याची व्याख्या:</a:t>
            </a:r>
            <a:endParaRPr lang="en-US" sz="5400" b="1">
              <a:solidFill>
                <a:srgbClr val="00B0F0"/>
              </a:solidFill>
            </a:endParaRPr>
          </a:p>
          <a:p>
            <a:pPr marL="0" indent="0">
              <a:buNone/>
            </a:pPr>
            <a:endParaRPr lang="en-US" sz="4400"/>
          </a:p>
          <a:p>
            <a:pPr marL="457200" indent="-457200">
              <a:buAutoNum type="arabicPeriod"/>
            </a:pPr>
            <a:r>
              <a:rPr lang="hi-IN" sz="4800"/>
              <a:t>वुड्रो विल्सन : - कायद्याचे निर्मितीसाठी आणि पालनासाठी विशिष्ट भौगोलिक क्षेत्रात संघटित  झालेला व्यक्ती समूह म्हणजे राज्य होय.</a:t>
            </a:r>
            <a:endParaRPr lang="en-US" sz="4800"/>
          </a:p>
          <a:p>
            <a:pPr marL="0" indent="0">
              <a:buNone/>
            </a:pPr>
            <a:endParaRPr lang="en-US" sz="4400"/>
          </a:p>
        </p:txBody>
      </p:sp>
    </p:spTree>
    <p:extLst>
      <p:ext uri="{BB962C8B-B14F-4D97-AF65-F5344CB8AC3E}">
        <p14:creationId xmlns:p14="http://schemas.microsoft.com/office/powerpoint/2010/main" val="322440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511E23-2FAA-2140-9363-EE30AC2428B1}"/>
              </a:ext>
            </a:extLst>
          </p:cNvPr>
          <p:cNvSpPr>
            <a:spLocks noGrp="1"/>
          </p:cNvSpPr>
          <p:nvPr>
            <p:ph sz="quarter" idx="13"/>
          </p:nvPr>
        </p:nvSpPr>
        <p:spPr>
          <a:xfrm>
            <a:off x="333375" y="404813"/>
            <a:ext cx="11525249" cy="6119811"/>
          </a:xfrm>
        </p:spPr>
        <p:txBody>
          <a:bodyPr>
            <a:normAutofit/>
          </a:bodyPr>
          <a:lstStyle/>
          <a:p>
            <a:pPr marL="0" indent="0">
              <a:buNone/>
            </a:pPr>
            <a:r>
              <a:rPr lang="hi-IN" sz="4400"/>
              <a:t>2. प्रो. लास्की : - शासन संस्था आणि प्रजा यांच्यात विभागला गेलेला आणि आपल्या विशिष्ट भौगोलिक क्षेत्रात इतर सर्व संस्थावर श्रेष्ठत्व सांगणारा प्रादेशिक समाज म्हणजे राज्य होय.</a:t>
            </a:r>
            <a:endParaRPr lang="en-US" sz="4400"/>
          </a:p>
          <a:p>
            <a:pPr marL="0" indent="0">
              <a:buNone/>
            </a:pPr>
            <a:r>
              <a:rPr lang="hi-IN" sz="4400"/>
              <a:t>3. ब्लन्टस्ली : - “एका निश्चित भूप्रदेशावर राजकीयदृष्ट्या संघटित झालेला जनसमुदाय म्हणजे राज्य होय.”</a:t>
            </a:r>
            <a:endParaRPr lang="en-US" sz="4400"/>
          </a:p>
        </p:txBody>
      </p:sp>
    </p:spTree>
    <p:extLst>
      <p:ext uri="{BB962C8B-B14F-4D97-AF65-F5344CB8AC3E}">
        <p14:creationId xmlns:p14="http://schemas.microsoft.com/office/powerpoint/2010/main" val="168111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1F221A-6C16-6845-9D7A-8808EEE0EE80}"/>
              </a:ext>
            </a:extLst>
          </p:cNvPr>
          <p:cNvSpPr>
            <a:spLocks noGrp="1"/>
          </p:cNvSpPr>
          <p:nvPr>
            <p:ph sz="quarter" idx="13"/>
          </p:nvPr>
        </p:nvSpPr>
        <p:spPr>
          <a:xfrm>
            <a:off x="321469" y="392907"/>
            <a:ext cx="11560969" cy="6155532"/>
          </a:xfrm>
        </p:spPr>
        <p:txBody>
          <a:bodyPr>
            <a:normAutofit/>
          </a:bodyPr>
          <a:lstStyle/>
          <a:p>
            <a:pPr marL="0" indent="0">
              <a:buNone/>
            </a:pPr>
            <a:r>
              <a:rPr lang="hi-IN" sz="4800"/>
              <a:t>4. ॲरिस्टॉटल: - “स्वयंपूर्ण, सुखी आणि समृद्ध जीवन जगण्यासाठी कुटुंबाचा व खेड्यांचा मिळवून  निर्माण झालेला संघ म्हणजे राज्य होय</a:t>
            </a:r>
            <a:r>
              <a:rPr lang="en-US" sz="4800"/>
              <a:t>.</a:t>
            </a:r>
          </a:p>
          <a:p>
            <a:pPr marL="0" indent="0">
              <a:buNone/>
            </a:pPr>
            <a:r>
              <a:rPr lang="hi-IN" sz="4800"/>
              <a:t>5. विलोबी: - कायदे निर्मितीचा अंतिम अधिकार असणारी शक्ती म्हणजे राज्य होय.</a:t>
            </a:r>
            <a:endParaRPr lang="en-US" sz="4800"/>
          </a:p>
        </p:txBody>
      </p:sp>
    </p:spTree>
    <p:extLst>
      <p:ext uri="{BB962C8B-B14F-4D97-AF65-F5344CB8AC3E}">
        <p14:creationId xmlns:p14="http://schemas.microsoft.com/office/powerpoint/2010/main" val="730773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1089A-8959-3E45-B27D-E6F5D94EAAB0}"/>
              </a:ext>
            </a:extLst>
          </p:cNvPr>
          <p:cNvSpPr>
            <a:spLocks noGrp="1"/>
          </p:cNvSpPr>
          <p:nvPr>
            <p:ph sz="quarter" idx="13"/>
          </p:nvPr>
        </p:nvSpPr>
        <p:spPr>
          <a:xfrm>
            <a:off x="309563" y="452438"/>
            <a:ext cx="11477625" cy="6119812"/>
          </a:xfrm>
        </p:spPr>
        <p:txBody>
          <a:bodyPr>
            <a:noAutofit/>
          </a:bodyPr>
          <a:lstStyle/>
          <a:p>
            <a:pPr marL="0" indent="0">
              <a:buNone/>
            </a:pPr>
            <a:r>
              <a:rPr lang="hi-IN" sz="4800"/>
              <a:t>6</a:t>
            </a:r>
            <a:r>
              <a:rPr lang="en-US" sz="4800"/>
              <a:t> </a:t>
            </a:r>
            <a:r>
              <a:rPr lang="hi-IN" sz="4800"/>
              <a:t>. गार्नर: -  राज्य म्हणजे एखाद्या विशिष्ट भूप्रदेशात कमी अधिक संख्येने कायम वस्ती करून राहणारा बाह्य नियंत्रणापासून संपूर्ण किंवा जवळ जवळ स्वतंत्र असणारा आणि ज्यातील शासनाच्या आज्ञा बहुसंख्य लोक स्वभावताच पालन करतात असा जनसमूह होय.</a:t>
            </a:r>
            <a:endParaRPr lang="en-US" sz="4800"/>
          </a:p>
        </p:txBody>
      </p:sp>
    </p:spTree>
    <p:extLst>
      <p:ext uri="{BB962C8B-B14F-4D97-AF65-F5344CB8AC3E}">
        <p14:creationId xmlns:p14="http://schemas.microsoft.com/office/powerpoint/2010/main" val="272187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A80AAD-6DD3-F248-BC58-E8DEA757BF2A}"/>
              </a:ext>
            </a:extLst>
          </p:cNvPr>
          <p:cNvSpPr>
            <a:spLocks noGrp="1"/>
          </p:cNvSpPr>
          <p:nvPr>
            <p:ph sz="quarter" idx="13"/>
          </p:nvPr>
        </p:nvSpPr>
        <p:spPr>
          <a:xfrm>
            <a:off x="345281" y="404814"/>
            <a:ext cx="11429999" cy="6179342"/>
          </a:xfrm>
        </p:spPr>
        <p:txBody>
          <a:bodyPr>
            <a:noAutofit/>
          </a:bodyPr>
          <a:lstStyle/>
          <a:p>
            <a:pPr marL="0" indent="0">
              <a:buNone/>
            </a:pPr>
            <a:r>
              <a:rPr lang="hi-IN" sz="4800"/>
              <a:t>7. गेटेल: - निश्चित  भूप्रदेशात काय वस्ती करून राहणारा, बाह्य नियंत्रणापासून कायद्याच्या दृष्टीने मुक्त असलेला आणि कायदे निर्माण करून आपल्या अधिकार क्षेत्रातील सर्व व्यक्ती व समूहावर शासन करणारा सुसंघटित शासन संस्था असलेला जनसमूह म्हणजे राज्य होय.</a:t>
            </a:r>
            <a:endParaRPr lang="en-US" sz="4800"/>
          </a:p>
        </p:txBody>
      </p:sp>
    </p:spTree>
    <p:extLst>
      <p:ext uri="{BB962C8B-B14F-4D97-AF65-F5344CB8AC3E}">
        <p14:creationId xmlns:p14="http://schemas.microsoft.com/office/powerpoint/2010/main" val="185869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B104A4-6743-3043-AC87-F3EC3937F66B}"/>
              </a:ext>
            </a:extLst>
          </p:cNvPr>
          <p:cNvSpPr>
            <a:spLocks noGrp="1"/>
          </p:cNvSpPr>
          <p:nvPr>
            <p:ph sz="quarter" idx="13"/>
          </p:nvPr>
        </p:nvSpPr>
        <p:spPr>
          <a:xfrm>
            <a:off x="273843" y="285750"/>
            <a:ext cx="11644313" cy="6286500"/>
          </a:xfrm>
        </p:spPr>
        <p:txBody>
          <a:bodyPr>
            <a:normAutofit/>
          </a:bodyPr>
          <a:lstStyle/>
          <a:p>
            <a:pPr marL="0" indent="0" algn="ctr">
              <a:buNone/>
            </a:pPr>
            <a:r>
              <a:rPr lang="hi-IN" sz="5400" b="1"/>
              <a:t>राज्य – </a:t>
            </a:r>
            <a:r>
              <a:rPr lang="en-US" sz="5400" b="1"/>
              <a:t>State</a:t>
            </a:r>
          </a:p>
          <a:p>
            <a:r>
              <a:rPr lang="hi-IN" sz="4800" b="1"/>
              <a:t>प्रस्तावना:</a:t>
            </a:r>
            <a:r>
              <a:rPr lang="hi-IN" sz="4800"/>
              <a:t> </a:t>
            </a:r>
            <a:endParaRPr lang="en-US" sz="4800"/>
          </a:p>
          <a:p>
            <a:pPr marL="0" indent="0">
              <a:buNone/>
            </a:pPr>
            <a:endParaRPr lang="en-US" sz="4400"/>
          </a:p>
          <a:p>
            <a:pPr marL="0" indent="0">
              <a:buNone/>
            </a:pPr>
            <a:r>
              <a:rPr lang="hi-IN" sz="4400"/>
              <a:t>*</a:t>
            </a:r>
            <a:r>
              <a:rPr lang="en-US" sz="4400"/>
              <a:t> </a:t>
            </a:r>
            <a:r>
              <a:rPr lang="hi-IN" sz="4800"/>
              <a:t>अर्थ</a:t>
            </a:r>
            <a:r>
              <a:rPr lang="en-US" sz="4800"/>
              <a:t> </a:t>
            </a:r>
            <a:r>
              <a:rPr lang="hi-IN" sz="4800"/>
              <a:t>:. राज्य हा राज्यशास्त्राचा आत्मा आहे.राज्य ही समाजातील महत्वपूर्ण व आवश्यक संस्था आहे</a:t>
            </a:r>
            <a:r>
              <a:rPr lang="hi-IN" sz="4400"/>
              <a:t>.</a:t>
            </a:r>
            <a:endParaRPr lang="en-US" sz="4400"/>
          </a:p>
        </p:txBody>
      </p:sp>
    </p:spTree>
    <p:extLst>
      <p:ext uri="{BB962C8B-B14F-4D97-AF65-F5344CB8AC3E}">
        <p14:creationId xmlns:p14="http://schemas.microsoft.com/office/powerpoint/2010/main" val="174194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FB1D8F-01FE-7546-AF91-14D8BAFEFC45}"/>
              </a:ext>
            </a:extLst>
          </p:cNvPr>
          <p:cNvSpPr>
            <a:spLocks noGrp="1"/>
          </p:cNvSpPr>
          <p:nvPr>
            <p:ph sz="quarter" idx="13"/>
          </p:nvPr>
        </p:nvSpPr>
        <p:spPr>
          <a:xfrm>
            <a:off x="297655" y="297656"/>
            <a:ext cx="11537157" cy="6286500"/>
          </a:xfrm>
        </p:spPr>
        <p:txBody>
          <a:bodyPr>
            <a:normAutofit/>
          </a:bodyPr>
          <a:lstStyle/>
          <a:p>
            <a:pPr marL="0" indent="0">
              <a:buNone/>
            </a:pPr>
            <a:r>
              <a:rPr lang="hi-IN" sz="4400"/>
              <a:t>*राज्यशास्त्राचे जनक</a:t>
            </a:r>
            <a:r>
              <a:rPr lang="en-US" sz="4400"/>
              <a:t> ॲरिस्टॉटल</a:t>
            </a:r>
            <a:r>
              <a:rPr lang="hi-IN" sz="4400"/>
              <a:t> यांनी आपल्या “ पॉलिटिक्स ” या ग्रंथात ' प्राचीन काळी आपल्या आवश्यकतांच्या पूर्ततेसाठी कुटुंब संस्था निर्माण केली  आहे,त्यातून गट समूह समाज आणि मानवी जीवन, अधिक संपन्न व सुखकारक व्हावे या मुख्य हेतूने राज्यसंस्था उदयास आली असे म्हटले आहे.'</a:t>
            </a:r>
            <a:endParaRPr lang="en-US" sz="4400"/>
          </a:p>
        </p:txBody>
      </p:sp>
    </p:spTree>
    <p:extLst>
      <p:ext uri="{BB962C8B-B14F-4D97-AF65-F5344CB8AC3E}">
        <p14:creationId xmlns:p14="http://schemas.microsoft.com/office/powerpoint/2010/main" val="2012903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013DE2-757D-0F4D-8E77-8CBBB21C0415}"/>
              </a:ext>
            </a:extLst>
          </p:cNvPr>
          <p:cNvSpPr>
            <a:spLocks noGrp="1"/>
          </p:cNvSpPr>
          <p:nvPr>
            <p:ph sz="quarter" idx="13"/>
          </p:nvPr>
        </p:nvSpPr>
        <p:spPr>
          <a:xfrm>
            <a:off x="321469" y="321469"/>
            <a:ext cx="11477625" cy="6203155"/>
          </a:xfrm>
        </p:spPr>
        <p:txBody>
          <a:bodyPr>
            <a:normAutofit/>
          </a:bodyPr>
          <a:lstStyle/>
          <a:p>
            <a:pPr marL="0" indent="0">
              <a:buNone/>
            </a:pPr>
            <a:r>
              <a:rPr lang="hi-IN" sz="4400"/>
              <a:t>* राज्यसंस्थेला दंड शक्तीचा वापर करण्याचा अधिकार असल्यामुळे ती सार्वभौम संस्था आहे.</a:t>
            </a:r>
            <a:endParaRPr lang="en-US" sz="4400"/>
          </a:p>
          <a:p>
            <a:pPr marL="0" indent="0">
              <a:buNone/>
            </a:pPr>
            <a:r>
              <a:rPr lang="hi-IN" sz="4400"/>
              <a:t>* ॲरिस्टॉटल  यांनी म्हटले आहे की, ' राज्यसंस्थेची निर्मिती मानवाच्या आवश्यक गरजांची पूर्तता करण्यासाठी झाली असून </a:t>
            </a:r>
            <a:r>
              <a:rPr lang="en-US" sz="4400"/>
              <a:t>सर्व</a:t>
            </a:r>
            <a:r>
              <a:rPr lang="hi-IN" sz="4400"/>
              <a:t>श्रेष्ठ जीवणाच्या प्राप्तीकरिता ती कायम टिकून राहणार आहे.</a:t>
            </a:r>
            <a:endParaRPr lang="en-US" sz="4400"/>
          </a:p>
        </p:txBody>
      </p:sp>
    </p:spTree>
    <p:extLst>
      <p:ext uri="{BB962C8B-B14F-4D97-AF65-F5344CB8AC3E}">
        <p14:creationId xmlns:p14="http://schemas.microsoft.com/office/powerpoint/2010/main" val="409070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ADE82B-49A7-BE4B-8584-3511EC07E4A4}"/>
              </a:ext>
            </a:extLst>
          </p:cNvPr>
          <p:cNvSpPr>
            <a:spLocks noGrp="1"/>
          </p:cNvSpPr>
          <p:nvPr>
            <p:ph sz="quarter" idx="13"/>
          </p:nvPr>
        </p:nvSpPr>
        <p:spPr>
          <a:xfrm>
            <a:off x="345281" y="357188"/>
            <a:ext cx="11513344" cy="6191250"/>
          </a:xfrm>
        </p:spPr>
        <p:txBody>
          <a:bodyPr>
            <a:normAutofit/>
          </a:bodyPr>
          <a:lstStyle/>
          <a:p>
            <a:pPr marL="0" indent="0">
              <a:buNone/>
            </a:pPr>
            <a:r>
              <a:rPr lang="hi-IN" sz="4400">
                <a:latin typeface="Mangal" panose="02040503050203030202" pitchFamily="18" charset="0"/>
                <a:cs typeface="Mangal" panose="02040503050203030202" pitchFamily="18" charset="0"/>
              </a:rPr>
              <a:t>* गेल्या दोन हजार वर्षातील </a:t>
            </a:r>
            <a:r>
              <a:rPr lang="en-US" sz="4400">
                <a:latin typeface="Mangal" panose="02040503050203030202" pitchFamily="18" charset="0"/>
                <a:cs typeface="Mangal" panose="02040503050203030202" pitchFamily="18" charset="0"/>
              </a:rPr>
              <a:t>राज्याच्या</a:t>
            </a:r>
            <a:r>
              <a:rPr lang="hi-IN" sz="4400">
                <a:latin typeface="Mangal" panose="02040503050203030202" pitchFamily="18" charset="0"/>
                <a:cs typeface="Mangal" panose="02040503050203030202" pitchFamily="18" charset="0"/>
              </a:rPr>
              <a:t> संकल्पनेच्या विकासाचा इतिहास पाहिला तर</a:t>
            </a:r>
            <a:r>
              <a:rPr lang="en-US" sz="4400">
                <a:latin typeface="Mangal" panose="02040503050203030202" pitchFamily="18" charset="0"/>
                <a:cs typeface="Mangal" panose="02040503050203030202" pitchFamily="18" charset="0"/>
              </a:rPr>
              <a:t> एक</a:t>
            </a:r>
            <a:r>
              <a:rPr lang="hi-IN" sz="4400">
                <a:latin typeface="Mangal" panose="02040503050203030202" pitchFamily="18" charset="0"/>
                <a:cs typeface="Mangal" panose="02040503050203030202" pitchFamily="18" charset="0"/>
              </a:rPr>
              <a:t> गोष्ट स्पष्टपणे जाणवते आणि ती म्हणजे वेगवेगळ्या काळात राज्य या संकल्पनेला वेगळ्या नावाने ओळखले जायचे.</a:t>
            </a:r>
            <a:endParaRPr lang="en-US" sz="4400">
              <a:latin typeface="Mangal" panose="02040503050203030202" pitchFamily="18" charset="0"/>
              <a:cs typeface="Mangal" panose="02040503050203030202" pitchFamily="18" charset="0"/>
            </a:endParaRPr>
          </a:p>
          <a:p>
            <a:pPr marL="0" indent="0">
              <a:buNone/>
            </a:pPr>
            <a:r>
              <a:rPr lang="hi-IN" sz="4400">
                <a:latin typeface="Mangal" panose="02040503050203030202" pitchFamily="18" charset="0"/>
                <a:cs typeface="Mangal" panose="02040503050203030202" pitchFamily="18" charset="0"/>
              </a:rPr>
              <a:t>* प्राचीन ग्रीक नगर राज्यामध्ये राज्यासाठी पोलीस (</a:t>
            </a:r>
            <a:r>
              <a:rPr lang="en-US" sz="4400">
                <a:latin typeface="Mangal" panose="02040503050203030202" pitchFamily="18" charset="0"/>
                <a:cs typeface="Mangal" panose="02040503050203030202" pitchFamily="18" charset="0"/>
              </a:rPr>
              <a:t>polis),</a:t>
            </a:r>
          </a:p>
        </p:txBody>
      </p:sp>
    </p:spTree>
    <p:extLst>
      <p:ext uri="{BB962C8B-B14F-4D97-AF65-F5344CB8AC3E}">
        <p14:creationId xmlns:p14="http://schemas.microsoft.com/office/powerpoint/2010/main" val="361242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FD6A90-2362-C14D-8B9B-00FA09039023}"/>
              </a:ext>
            </a:extLst>
          </p:cNvPr>
          <p:cNvSpPr>
            <a:spLocks noGrp="1"/>
          </p:cNvSpPr>
          <p:nvPr>
            <p:ph sz="quarter" idx="13"/>
          </p:nvPr>
        </p:nvSpPr>
        <p:spPr>
          <a:xfrm>
            <a:off x="309563" y="381000"/>
            <a:ext cx="11465718" cy="6167438"/>
          </a:xfrm>
        </p:spPr>
        <p:txBody>
          <a:bodyPr>
            <a:normAutofit/>
          </a:bodyPr>
          <a:lstStyle/>
          <a:p>
            <a:pPr marL="0" indent="0">
              <a:buNone/>
            </a:pPr>
            <a:r>
              <a:rPr lang="hi-IN" sz="4400">
                <a:latin typeface="Mangal" panose="02040503050203030202" pitchFamily="18" charset="0"/>
                <a:ea typeface="Aldhabi" panose="02000000000000000000" pitchFamily="2" charset="0"/>
                <a:cs typeface="Mangal" panose="02040503050203030202" pitchFamily="18" charset="0"/>
              </a:rPr>
              <a:t>* रोमन काळात राज्यासाठी  रिज पब्लिक ( </a:t>
            </a:r>
            <a:r>
              <a:rPr lang="en-US" sz="4400">
                <a:latin typeface="Mangal" panose="02040503050203030202" pitchFamily="18" charset="0"/>
                <a:ea typeface="Aldhabi" panose="02000000000000000000" pitchFamily="2" charset="0"/>
                <a:cs typeface="Mangal" panose="02040503050203030202" pitchFamily="18" charset="0"/>
              </a:rPr>
              <a:t>Res public)</a:t>
            </a:r>
          </a:p>
          <a:p>
            <a:pPr marL="0" indent="0">
              <a:buNone/>
            </a:pPr>
            <a:r>
              <a:rPr lang="en-US" sz="4400">
                <a:latin typeface="Mangal" panose="02040503050203030202" pitchFamily="18" charset="0"/>
                <a:ea typeface="Aldhabi" panose="02000000000000000000" pitchFamily="2" charset="0"/>
                <a:cs typeface="Mangal" panose="02040503050203030202" pitchFamily="18" charset="0"/>
              </a:rPr>
              <a:t>*</a:t>
            </a:r>
            <a:r>
              <a:rPr lang="hi-IN" sz="4400">
                <a:latin typeface="Mangal" panose="02040503050203030202" pitchFamily="18" charset="0"/>
                <a:ea typeface="Aldhabi" panose="02000000000000000000" pitchFamily="2" charset="0"/>
                <a:cs typeface="Mangal" panose="02040503050203030202" pitchFamily="18" charset="0"/>
              </a:rPr>
              <a:t>मध्ययुगीन काळात राज्यासाठी ख्रिश्चन राष्ट्रकुल(</a:t>
            </a:r>
            <a:r>
              <a:rPr lang="en-US" sz="4400">
                <a:latin typeface="Mangal" panose="02040503050203030202" pitchFamily="18" charset="0"/>
                <a:ea typeface="Aldhabi" panose="02000000000000000000" pitchFamily="2" charset="0"/>
                <a:cs typeface="Mangal" panose="02040503050203030202" pitchFamily="18" charset="0"/>
              </a:rPr>
              <a:t>Christian Commonwealth)</a:t>
            </a:r>
          </a:p>
          <a:p>
            <a:pPr marL="0" indent="0">
              <a:buNone/>
            </a:pPr>
            <a:r>
              <a:rPr lang="en-US" sz="4400">
                <a:latin typeface="Mangal" panose="02040503050203030202" pitchFamily="18" charset="0"/>
                <a:ea typeface="Aldhabi" panose="02000000000000000000" pitchFamily="2" charset="0"/>
                <a:cs typeface="Mangal" panose="02040503050203030202" pitchFamily="18" charset="0"/>
              </a:rPr>
              <a:t>*</a:t>
            </a:r>
            <a:r>
              <a:rPr lang="hi-IN" sz="4400">
                <a:latin typeface="Mangal" panose="02040503050203030202" pitchFamily="18" charset="0"/>
                <a:ea typeface="Aldhabi" panose="02000000000000000000" pitchFamily="2" charset="0"/>
                <a:cs typeface="Mangal" panose="02040503050203030202" pitchFamily="18" charset="0"/>
              </a:rPr>
              <a:t>विसाव्या शतकात राज्य संकल्पना प्रस्थापित झाली. (</a:t>
            </a:r>
            <a:r>
              <a:rPr lang="en-US" sz="4400">
                <a:latin typeface="Mangal" panose="02040503050203030202" pitchFamily="18" charset="0"/>
                <a:ea typeface="Aldhabi" panose="02000000000000000000" pitchFamily="2" charset="0"/>
                <a:cs typeface="Mangal" panose="02040503050203030202" pitchFamily="18" charset="0"/>
              </a:rPr>
              <a:t>State)</a:t>
            </a:r>
          </a:p>
        </p:txBody>
      </p:sp>
    </p:spTree>
    <p:extLst>
      <p:ext uri="{BB962C8B-B14F-4D97-AF65-F5344CB8AC3E}">
        <p14:creationId xmlns:p14="http://schemas.microsoft.com/office/powerpoint/2010/main" val="71115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81788C-8ECA-4942-8EEC-D4175D991EDE}"/>
              </a:ext>
            </a:extLst>
          </p:cNvPr>
          <p:cNvSpPr>
            <a:spLocks noGrp="1"/>
          </p:cNvSpPr>
          <p:nvPr>
            <p:ph sz="quarter" idx="13"/>
          </p:nvPr>
        </p:nvSpPr>
        <p:spPr>
          <a:xfrm>
            <a:off x="297656" y="357188"/>
            <a:ext cx="11430000" cy="6203156"/>
          </a:xfrm>
        </p:spPr>
        <p:txBody>
          <a:bodyPr>
            <a:normAutofit/>
          </a:bodyPr>
          <a:lstStyle/>
          <a:p>
            <a:pPr marL="0" indent="0">
              <a:buNone/>
            </a:pPr>
            <a:r>
              <a:rPr lang="hi-IN" sz="4400"/>
              <a:t>* याचप्रमाणे स्टेट (</a:t>
            </a:r>
            <a:r>
              <a:rPr lang="en-US" sz="4400"/>
              <a:t>State)</a:t>
            </a:r>
            <a:r>
              <a:rPr lang="hi-IN" sz="4400"/>
              <a:t>या शब्दाची उत्पत्ती  ट्युटान जमातीच्या स्टॅट्स (</a:t>
            </a:r>
            <a:r>
              <a:rPr lang="en-US" sz="4400"/>
              <a:t>Status) </a:t>
            </a:r>
            <a:r>
              <a:rPr lang="hi-IN" sz="4400"/>
              <a:t>या शब्दापासून झाली आहे असे मानले जाते.</a:t>
            </a:r>
            <a:endParaRPr lang="en-US" sz="4400"/>
          </a:p>
          <a:p>
            <a:pPr marL="0" indent="0">
              <a:buNone/>
            </a:pPr>
            <a:r>
              <a:rPr lang="hi-IN" sz="4400"/>
              <a:t>*आधुनिक राज्याच्या संदर्भात स्टेट शब्दाचा प्रयोग इटलीमधील निकोलो मॅकीव्हेली याने आपल्या ' द प्रिन्स ‘या ग्रंथात केला आहे</a:t>
            </a:r>
            <a:r>
              <a:rPr lang="en-US" sz="4400"/>
              <a:t>.</a:t>
            </a:r>
          </a:p>
        </p:txBody>
      </p:sp>
    </p:spTree>
    <p:extLst>
      <p:ext uri="{BB962C8B-B14F-4D97-AF65-F5344CB8AC3E}">
        <p14:creationId xmlns:p14="http://schemas.microsoft.com/office/powerpoint/2010/main" val="245679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5F7A26-D1BA-D34F-A7E8-81BA6F05BAD4}"/>
              </a:ext>
            </a:extLst>
          </p:cNvPr>
          <p:cNvSpPr>
            <a:spLocks noGrp="1"/>
          </p:cNvSpPr>
          <p:nvPr>
            <p:ph sz="quarter" idx="13"/>
          </p:nvPr>
        </p:nvSpPr>
        <p:spPr>
          <a:xfrm>
            <a:off x="369094" y="297656"/>
            <a:ext cx="11358562" cy="6286500"/>
          </a:xfrm>
        </p:spPr>
        <p:txBody>
          <a:bodyPr>
            <a:normAutofit/>
          </a:bodyPr>
          <a:lstStyle/>
          <a:p>
            <a:pPr marL="0" indent="0">
              <a:buNone/>
            </a:pPr>
            <a:r>
              <a:rPr lang="hi-IN" sz="4400"/>
              <a:t>*प्राचीन भारतात असे दिसून येते की , राज या शब्दापासून राजा व राज्य असा शब्द विस्तार झाला असावा.</a:t>
            </a:r>
            <a:endParaRPr lang="en-US" sz="4400"/>
          </a:p>
          <a:p>
            <a:pPr marL="0" indent="0">
              <a:buNone/>
            </a:pPr>
            <a:r>
              <a:rPr lang="hi-IN" sz="4400"/>
              <a:t>*नगर राज्य केवळ संरक्षक राज्य या स्वरूपात अस्तित्वात आले आणि आज त्याचे स्वरूप कल्याणकारी राज्याचे बनले आहे .</a:t>
            </a:r>
            <a:endParaRPr lang="en-US" sz="4400"/>
          </a:p>
        </p:txBody>
      </p:sp>
    </p:spTree>
    <p:extLst>
      <p:ext uri="{BB962C8B-B14F-4D97-AF65-F5344CB8AC3E}">
        <p14:creationId xmlns:p14="http://schemas.microsoft.com/office/powerpoint/2010/main" val="369399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72A2B0-A164-9443-ABDF-83E1AC383363}"/>
              </a:ext>
            </a:extLst>
          </p:cNvPr>
          <p:cNvSpPr>
            <a:spLocks noGrp="1"/>
          </p:cNvSpPr>
          <p:nvPr>
            <p:ph sz="quarter" idx="13"/>
          </p:nvPr>
        </p:nvSpPr>
        <p:spPr>
          <a:xfrm>
            <a:off x="392906" y="285750"/>
            <a:ext cx="11513344" cy="6238875"/>
          </a:xfrm>
        </p:spPr>
        <p:txBody>
          <a:bodyPr>
            <a:normAutofit/>
          </a:bodyPr>
          <a:lstStyle/>
          <a:p>
            <a:pPr marL="0" indent="0">
              <a:buNone/>
            </a:pPr>
            <a:r>
              <a:rPr lang="hi-IN" sz="4400"/>
              <a:t>*कार्ल मार्क्स व मार्क्सवादयाने राज्य विरून जाण्याची कल्पना मांडली असली तरी मार्क्सवाद्यांच्या  पुनर्मांडणीत राज्याला महत्त्व देण्यात आले आहे.</a:t>
            </a:r>
            <a:endParaRPr lang="en-US" sz="4400"/>
          </a:p>
          <a:p>
            <a:pPr marL="0" indent="0">
              <a:buNone/>
            </a:pPr>
            <a:r>
              <a:rPr lang="hi-IN" sz="4400"/>
              <a:t>*राज्यसंस्था ही कायमस्वरूपी अस्तित्वात राहणारी संस्था असल्याचे </a:t>
            </a:r>
            <a:r>
              <a:rPr lang="en-US" sz="4400"/>
              <a:t>ॲरिस्टॉटल</a:t>
            </a:r>
            <a:r>
              <a:rPr lang="hi-IN" sz="4400"/>
              <a:t> यांचे मत योग्य असल्याचे दिसून येते.</a:t>
            </a:r>
            <a:endParaRPr lang="en-US" sz="4400"/>
          </a:p>
        </p:txBody>
      </p:sp>
    </p:spTree>
    <p:extLst>
      <p:ext uri="{BB962C8B-B14F-4D97-AF65-F5344CB8AC3E}">
        <p14:creationId xmlns:p14="http://schemas.microsoft.com/office/powerpoint/2010/main" val="269356727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Tanmay Birajdar</dc:creator>
  <cp:lastModifiedBy>Tanmay Birajdar</cp:lastModifiedBy>
  <cp:revision>4</cp:revision>
  <dcterms:created xsi:type="dcterms:W3CDTF">2020-07-07T05:36:52Z</dcterms:created>
  <dcterms:modified xsi:type="dcterms:W3CDTF">2020-07-08T03:53:58Z</dcterms:modified>
</cp:coreProperties>
</file>